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1" r:id="rId20"/>
    <p:sldId id="265" r:id="rId21"/>
    <p:sldId id="264" r:id="rId22"/>
    <p:sldId id="266" r:id="rId23"/>
    <p:sldId id="259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909"/>
    <a:srgbClr val="60161D"/>
    <a:srgbClr val="A40000"/>
    <a:srgbClr val="F31515"/>
    <a:srgbClr val="F38F3D"/>
    <a:srgbClr val="FFFEF3"/>
    <a:srgbClr val="FFFEE5"/>
    <a:srgbClr val="FFFCC9"/>
    <a:srgbClr val="F2F8EE"/>
    <a:srgbClr val="EFF5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 snapToGrid="0">
      <p:cViewPr>
        <p:scale>
          <a:sx n="120" d="100"/>
          <a:sy n="120" d="100"/>
        </p:scale>
        <p:origin x="-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E03DBF1C-900C-4668-8B8E-4A106C64731B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FA4302AB-0C51-4F99-955E-52E68FB2E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4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CFE4-0E00-4F94-853F-8C5C86418539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07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22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63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2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54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88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68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02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9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84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3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6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DF09-3042-4573-8A14-297005CEF51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118E-C81A-4F18-9FCB-1C29ED300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1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12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.jpe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.jpeg"/><Relationship Id="rId4" Type="http://schemas.openxmlformats.org/officeDocument/2006/relationships/image" Target="../media/image29.jpeg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7352" y="1809026"/>
            <a:ext cx="103230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Государственная поддержка в 2021 году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юридических лиц и индивидуальных предпринимателей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при трудоустройстве безработных граждан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Постановлением Правительства Российской Федерации от 13 марта 2021 года № 362 </a:t>
            </a:r>
          </a:p>
          <a:p>
            <a:pPr algn="ctr"/>
            <a:r>
              <a:rPr lang="ru-RU" b="1" dirty="0" smtClean="0"/>
              <a:t>утверждены Правила предоставления субсидий 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</a:t>
            </a:r>
            <a:br>
              <a:rPr lang="ru-RU" b="1" dirty="0" smtClean="0"/>
            </a:br>
            <a:r>
              <a:rPr lang="ru-RU" b="1" dirty="0" smtClean="0"/>
              <a:t>к трудоустройству безработных граждан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V:\_Общие\АНТИКРИЗИС\!!!!!! 2021\ДОПОЛНИТЕЛЬНЫЕ МЕРЫ\Совещания\Совещание с ЦЗН 31.03.21\Инструкция с РвР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6940" y="967562"/>
            <a:ext cx="10128235" cy="569713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030279" y="4774019"/>
            <a:ext cx="6964325" cy="75491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V:\_Общие\АНТИКРИЗИС\!!!!!! 2021\ДОПОЛНИТЕЛЬНЫЕ МЕРЫ\Совещания\Совещание с ЦЗН 31.03.21\Инструкция с РвР\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460" y="871585"/>
            <a:ext cx="10091000" cy="567618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752753" y="3317358"/>
            <a:ext cx="2094615" cy="318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20632" y="2438400"/>
            <a:ext cx="2094615" cy="318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V:\_Общие\АНТИКРИЗИС\!!!!!! 2021\ДОПОЛНИТЕЛЬНЫЕ МЕРЫ\Совещания\Совещание с ЦЗН 31.03.21\Инструкция с РвР\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461" y="796834"/>
            <a:ext cx="10430503" cy="586715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25703" y="2161954"/>
            <a:ext cx="4912242" cy="318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24892" y="5847907"/>
            <a:ext cx="2094615" cy="318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V:\_Общие\АНТИКРИЗИС\!!!!!! 2021\ДОПОЛНИТЕЛЬНЫЕ МЕРЫ\Совещания\Совещание с ЦЗН 31.03.21\Инструкция с РвР\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237" y="921143"/>
            <a:ext cx="10228521" cy="575354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041451" y="3179135"/>
            <a:ext cx="7038753" cy="5741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V:\_Общие\АНТИКРИЗИС\!!!!!! 2021\ДОПОЛНИТЕЛЬНЫЕ МЕРЫ\Совещания\Совещание с ЦЗН 31.03.21\Инструкция с РвР\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112" y="945720"/>
            <a:ext cx="9909544" cy="557411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349795" y="2002465"/>
            <a:ext cx="3912781" cy="2729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09284" y="6071191"/>
            <a:ext cx="2530548" cy="5741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6056" y="733246"/>
            <a:ext cx="110046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Этапы реализации:</a:t>
            </a:r>
          </a:p>
          <a:p>
            <a:pPr algn="just"/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3 этап. </a:t>
            </a:r>
            <a:r>
              <a:rPr lang="ru-RU" sz="2400" b="1" dirty="0" smtClean="0"/>
              <a:t>ГКУ ЦЗН: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 оказывают работодателям содействие в подборе подходящих  работников из числа безработных;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 обеспечивают выполнение установленного Приказом министерства труда и социальной защиты Калужской области показателя по трудоустройству безработных граждан;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  направляют сведения о работодателях и трудоустроенных безработных гражданах </a:t>
            </a:r>
            <a:r>
              <a:rPr lang="ru-RU" sz="2400" b="1" dirty="0" smtClean="0">
                <a:solidFill>
                  <a:srgbClr val="FF0909"/>
                </a:solidFill>
              </a:rPr>
              <a:t>в министерство ежедневно до 15.00 часов по разработанной министерством форме</a:t>
            </a:r>
            <a:r>
              <a:rPr lang="ru-RU" sz="2400" b="1" dirty="0" smtClean="0"/>
              <a:t>.</a:t>
            </a:r>
          </a:p>
          <a:p>
            <a:pPr algn="just">
              <a:buClr>
                <a:srgbClr val="FF0000"/>
              </a:buClr>
            </a:pPr>
            <a:endParaRPr lang="ru-RU" sz="2400" b="1" dirty="0" smtClean="0"/>
          </a:p>
          <a:p>
            <a:pPr algn="just">
              <a:buClr>
                <a:srgbClr val="FF0000"/>
              </a:buClr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4 этап. </a:t>
            </a:r>
            <a:r>
              <a:rPr lang="ru-RU" sz="2400" b="1" dirty="0" smtClean="0"/>
              <a:t>Министерство посредством личного кабинета ФСС </a:t>
            </a:r>
            <a:r>
              <a:rPr lang="ru-RU" sz="2400" b="1" dirty="0" smtClean="0">
                <a:solidFill>
                  <a:srgbClr val="FF0000"/>
                </a:solidFill>
              </a:rPr>
              <a:t>в течение 3 рабочих дней со дня трудоустройства  безработного гражданина </a:t>
            </a:r>
            <a:r>
              <a:rPr lang="ru-RU" sz="2400" b="1" dirty="0" smtClean="0"/>
              <a:t>вносит сведения о работодателях и трудоустроенных безработных гражданах.</a:t>
            </a:r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4223" y="180753"/>
            <a:ext cx="744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Содержание реестра ФСС</a:t>
            </a:r>
            <a:r>
              <a:rPr lang="ru-RU" sz="2400" b="1" dirty="0" smtClean="0"/>
              <a:t> 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15" y="739184"/>
            <a:ext cx="9585755" cy="599122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533554" y="2870792"/>
            <a:ext cx="2530548" cy="16161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69312" y="1371599"/>
            <a:ext cx="2530548" cy="12333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95238" y="2959397"/>
            <a:ext cx="2530548" cy="16161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4223" y="180753"/>
            <a:ext cx="744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Содержание реестра ФСС</a:t>
            </a:r>
            <a:r>
              <a:rPr lang="ru-RU" sz="2400" b="1" dirty="0" smtClean="0"/>
              <a:t>   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7804" y="786808"/>
            <a:ext cx="9973340" cy="587980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656521" y="4433776"/>
            <a:ext cx="2009553" cy="11908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92326" y="786809"/>
            <a:ext cx="744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Содержание отчетной формы ЦЗН</a:t>
            </a:r>
            <a:r>
              <a:rPr lang="ru-RU" sz="2400" b="1" dirty="0" smtClean="0"/>
              <a:t>   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02018" y="1690910"/>
          <a:ext cx="11763375" cy="2790825"/>
        </p:xfrm>
        <a:graphic>
          <a:graphicData uri="http://schemas.openxmlformats.org/presentationml/2006/ole">
            <p:oleObj spid="_x0000_s1028" name="Worksheet" r:id="rId5" imgW="11763494" imgH="2790889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6689" y="882502"/>
            <a:ext cx="110046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Этапы реализации:</a:t>
            </a:r>
          </a:p>
          <a:p>
            <a:pPr algn="just"/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5 этап. </a:t>
            </a:r>
            <a:r>
              <a:rPr lang="ru-RU" sz="2400" b="1" dirty="0" smtClean="0"/>
              <a:t>ФСС с использованием каналов межведомственного взаимодействия осуществляет: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 проверку сведений о работодателе;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 идентификацию трудоустроенных безработных граждан;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/>
              <a:t> предоставление работодателю субсидии в случае положительного результата проверки.   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ru-RU" sz="2400" b="1" dirty="0" smtClean="0"/>
          </a:p>
          <a:p>
            <a:pPr algn="just">
              <a:buClr>
                <a:srgbClr val="FF0000"/>
              </a:buClr>
            </a:pPr>
            <a:endParaRPr lang="ru-RU" sz="2400" b="1" dirty="0" smtClean="0"/>
          </a:p>
          <a:p>
            <a:pPr algn="ctr">
              <a:buClr>
                <a:srgbClr val="FF0000"/>
              </a:buClr>
            </a:pPr>
            <a:r>
              <a:rPr lang="ru-RU" sz="3200" b="1" dirty="0" smtClean="0">
                <a:solidFill>
                  <a:srgbClr val="FF0000"/>
                </a:solidFill>
              </a:rPr>
              <a:t>Результат предоставления субсидии:</a:t>
            </a:r>
          </a:p>
          <a:p>
            <a:pPr algn="ctr">
              <a:buClr>
                <a:srgbClr val="FF0000"/>
              </a:buClr>
            </a:pPr>
            <a:r>
              <a:rPr lang="ru-RU" sz="2400" b="1" dirty="0" smtClean="0"/>
              <a:t>Сохранение работодателем занятости на 15 декабря 2021 года </a:t>
            </a:r>
            <a:r>
              <a:rPr lang="ru-RU" sz="2400" b="1" dirty="0" smtClean="0">
                <a:solidFill>
                  <a:srgbClr val="FF0909"/>
                </a:solidFill>
              </a:rPr>
              <a:t>не менее 80 % </a:t>
            </a:r>
            <a:r>
              <a:rPr lang="ru-RU" sz="2400" b="1" dirty="0" smtClean="0"/>
              <a:t>численности трудоустроенных безработных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988828"/>
            <a:ext cx="108664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Цель предоставления работодателям субсидии:</a:t>
            </a:r>
          </a:p>
          <a:p>
            <a:r>
              <a:rPr lang="ru-RU" sz="2400" dirty="0" smtClean="0"/>
              <a:t>     </a:t>
            </a:r>
            <a:r>
              <a:rPr lang="ru-RU" sz="2400" b="1" dirty="0" smtClean="0"/>
              <a:t>Частичная компенсация затрат работодателя на выплату заработной платы работникам из числа трудоустроенных безработных граждан, которые отвечают следующим критериям: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     а) на 1 января 2021 г. зарегистрированы в качестве безработных граждан в органах службы занятости;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     б) на дату направления органами службы занятости для трудоустройства к работодателю являлись безработными гражданами;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     в) на дату заключения трудового договора с работодателем не имели работы, не были зарегистрированы в качестве индивидуального предпринимателя, главы крестьянского (фермерского) хозяйства, единоличного исполнительного органа юридического лица, а также не применяли специальный налоговый режим «Налог на профессиональный доход».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22" y="808074"/>
            <a:ext cx="10561959" cy="49497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на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 уровне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4528" y="1406963"/>
            <a:ext cx="133151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Участники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0053" y="2044892"/>
            <a:ext cx="1681146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ЦА ФСС</a:t>
            </a: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75" y="4949271"/>
            <a:ext cx="2888534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Работодатели (ЮЛ/ИП)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575" y="2065436"/>
            <a:ext cx="2888534" cy="113877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</a:rPr>
              <a:t>Роструд</a:t>
            </a:r>
            <a:r>
              <a:rPr lang="ru-RU" sz="2000" b="1" dirty="0" smtClean="0">
                <a:solidFill>
                  <a:prstClr val="black"/>
                </a:solidFill>
              </a:rPr>
              <a:t> (</a:t>
            </a:r>
            <a:r>
              <a:rPr lang="ru-RU" sz="2000" b="1" dirty="0" err="1" smtClean="0">
                <a:solidFill>
                  <a:prstClr val="black"/>
                </a:solidFill>
              </a:rPr>
              <a:t>СЗНы</a:t>
            </a:r>
            <a:r>
              <a:rPr lang="ru-RU" sz="2000" b="1" dirty="0" smtClean="0">
                <a:solidFill>
                  <a:prstClr val="black"/>
                </a:solidFill>
              </a:rPr>
              <a:t>)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3338" y="1807073"/>
            <a:ext cx="192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Реестр ЮЛ и трудоустроенных  безработных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802948" y="3286387"/>
            <a:ext cx="1" cy="149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3DCE0E40-46ED-4C73-9349-BA1C28DA28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388" y="2570705"/>
            <a:ext cx="1539928" cy="502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5" y="2493592"/>
            <a:ext cx="1264263" cy="5922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529374" y="3286387"/>
            <a:ext cx="0" cy="144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18700" y="3265765"/>
            <a:ext cx="1884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Определение </a:t>
            </a:r>
            <a:r>
              <a:rPr lang="ru-RU" sz="1400" b="1" dirty="0" err="1" smtClean="0">
                <a:solidFill>
                  <a:prstClr val="black"/>
                </a:solidFill>
              </a:rPr>
              <a:t>юр.лиц</a:t>
            </a:r>
            <a:r>
              <a:rPr lang="ru-RU" sz="1400" b="1" dirty="0" smtClean="0">
                <a:solidFill>
                  <a:prstClr val="black"/>
                </a:solidFill>
              </a:rPr>
              <a:t> - участников Проекта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+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предоставление 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базы данных резюме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безработных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823" y="2817003"/>
            <a:ext cx="1788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Отчетность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prstClr val="black"/>
                </a:solidFill>
              </a:rPr>
              <a:t>ЮЛ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и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принятым </a:t>
            </a:r>
            <a:r>
              <a:rPr lang="ru-RU" sz="1400" b="1" dirty="0">
                <a:solidFill>
                  <a:prstClr val="black"/>
                </a:solidFill>
              </a:rPr>
              <a:t>на работу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78" y="2463398"/>
            <a:ext cx="1165658" cy="6665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602-C78E-4AA9-86DA-4F289CDA5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170962" y="2634822"/>
            <a:ext cx="2077313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170964" y="2775001"/>
            <a:ext cx="20626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0294" y="1934741"/>
            <a:ext cx="194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Отчетность об исполнении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166571" y="2660936"/>
            <a:ext cx="1982309" cy="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305483" y="2060772"/>
            <a:ext cx="1792866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Минтруд</a:t>
            </a:r>
          </a:p>
          <a:p>
            <a:endParaRPr lang="ru-RU" sz="24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D9BC378-F097-4835-9367-92BA74EAF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50" y="2581072"/>
            <a:ext cx="1534970" cy="55147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9568511" y="5052282"/>
            <a:ext cx="1289648" cy="13040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568511" y="3600675"/>
            <a:ext cx="1289648" cy="12581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15436" y="505176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ФНС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815436" y="360529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ПФР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95" y="4106154"/>
            <a:ext cx="519480" cy="5298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20" y="5636727"/>
            <a:ext cx="1188083" cy="457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4" name="Соединительная линия уступом 43"/>
          <p:cNvCxnSpPr/>
          <p:nvPr/>
        </p:nvCxnSpPr>
        <p:spPr>
          <a:xfrm>
            <a:off x="6221059" y="3405864"/>
            <a:ext cx="2995730" cy="1543407"/>
          </a:xfrm>
          <a:prstGeom prst="bentConnector3">
            <a:avLst>
              <a:gd name="adj1" fmla="val 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166571" y="4075544"/>
            <a:ext cx="1760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Проверка </a:t>
            </a:r>
            <a:r>
              <a:rPr lang="ru-RU" sz="1400" b="1" dirty="0" smtClean="0">
                <a:solidFill>
                  <a:prstClr val="black"/>
                </a:solidFill>
              </a:rPr>
              <a:t>связки ИНН/СНИЛС </a:t>
            </a:r>
            <a:r>
              <a:rPr lang="ru-RU" sz="1400" b="1" dirty="0">
                <a:solidFill>
                  <a:prstClr val="black"/>
                </a:solidFill>
              </a:rPr>
              <a:t>и работодателей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182583" y="5249619"/>
            <a:ext cx="1760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Проверка </a:t>
            </a:r>
            <a:r>
              <a:rPr lang="ru-RU" sz="1400" b="1" dirty="0" smtClean="0"/>
              <a:t>связки зарплата/налоги/ взносы</a:t>
            </a:r>
            <a:endParaRPr lang="ru-RU" sz="1400" b="1" dirty="0"/>
          </a:p>
        </p:txBody>
      </p:sp>
      <p:pic>
        <p:nvPicPr>
          <p:cNvPr id="66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5" y="5282600"/>
            <a:ext cx="1042701" cy="896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www.krug2000.ru/solutions/images/asu-tp-grs-gazorazdelitelnoj-stanciej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133" b="57646"/>
          <a:stretch/>
        </p:blipFill>
        <p:spPr bwMode="auto">
          <a:xfrm>
            <a:off x="2468506" y="1941976"/>
            <a:ext cx="703553" cy="315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384943" y="1660997"/>
            <a:ext cx="868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 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54" y="5407006"/>
            <a:ext cx="729276" cy="771804"/>
          </a:xfrm>
          <a:prstGeom prst="rect">
            <a:avLst/>
          </a:prstGeom>
        </p:spPr>
      </p:pic>
      <p:pic>
        <p:nvPicPr>
          <p:cNvPr id="37" name="Picture 2" descr="Логотип_минтру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Логотип_Работа Росси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88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44159" y="749208"/>
            <a:ext cx="10307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Информационное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на уровне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8" descr="https://static.tildacdn.com/tild6538-3139-4037-b135-613662386564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31" y="4379369"/>
            <a:ext cx="1416549" cy="1117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24650" y="1735221"/>
            <a:ext cx="22084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отделения Фонда</a:t>
            </a: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1147" y="3235406"/>
            <a:ext cx="6936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по истечении 1-го мес. в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раб. дней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направления заявления, по истечении 3-го и 6-го мес. по истечении соответственно 102 и 192 дня со дня трудоустройства после проверки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идентификации в ФНС и ПФР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9373" y="4218090"/>
            <a:ext cx="3037070" cy="598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Заявка на кассовый расход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КБК в зависимости от ОКОПФ, сумма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5" y="2102497"/>
            <a:ext cx="447482" cy="3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Соединительная линия уступом 29"/>
          <p:cNvCxnSpPr>
            <a:stCxn id="21" idx="2"/>
          </p:cNvCxnSpPr>
          <p:nvPr/>
        </p:nvCxnSpPr>
        <p:spPr>
          <a:xfrm rot="16200000" flipH="1">
            <a:off x="8405856" y="1989213"/>
            <a:ext cx="1676934" cy="2830943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1" idx="2"/>
            <a:endCxn id="20" idx="3"/>
          </p:cNvCxnSpPr>
          <p:nvPr/>
        </p:nvCxnSpPr>
        <p:spPr>
          <a:xfrm rot="5400000">
            <a:off x="4739757" y="1849141"/>
            <a:ext cx="2372018" cy="3806172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ая прямоугольная выноска 31"/>
          <p:cNvSpPr/>
          <p:nvPr/>
        </p:nvSpPr>
        <p:spPr>
          <a:xfrm>
            <a:off x="9244323" y="3345800"/>
            <a:ext cx="1017484" cy="717982"/>
          </a:xfrm>
          <a:prstGeom prst="wedgeRoundRectCallout">
            <a:avLst>
              <a:gd name="adj1" fmla="val 91370"/>
              <a:gd name="adj2" fmla="val -31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кабинет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Страхователя</a:t>
            </a:r>
            <a:endParaRPr lang="ru-RU" dirty="0"/>
          </a:p>
        </p:txBody>
      </p:sp>
      <p:pic>
        <p:nvPicPr>
          <p:cNvPr id="33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122" y="2139070"/>
            <a:ext cx="468629" cy="3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1435772" y="4914224"/>
            <a:ext cx="1234265" cy="1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20371" y="5335732"/>
            <a:ext cx="0" cy="4868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394562" y="4383046"/>
            <a:ext cx="1250012" cy="393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35088" y="5428849"/>
            <a:ext cx="1016989" cy="393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номеру карты МИР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4" y="4456162"/>
            <a:ext cx="752253" cy="7793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61" y="5578215"/>
            <a:ext cx="752253" cy="77937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96" y="5545900"/>
            <a:ext cx="605629" cy="832740"/>
          </a:xfrm>
          <a:prstGeom prst="rect">
            <a:avLst/>
          </a:prstGeom>
        </p:spPr>
      </p:pic>
      <p:cxnSp>
        <p:nvCxnSpPr>
          <p:cNvPr id="42" name="Соединительная линия уступом 41"/>
          <p:cNvCxnSpPr>
            <a:stCxn id="20" idx="2"/>
            <a:endCxn id="41" idx="1"/>
          </p:cNvCxnSpPr>
          <p:nvPr/>
        </p:nvCxnSpPr>
        <p:spPr>
          <a:xfrm rot="16200000" flipH="1">
            <a:off x="4322168" y="4489341"/>
            <a:ext cx="465167" cy="2480690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1" idx="3"/>
            <a:endCxn id="40" idx="1"/>
          </p:cNvCxnSpPr>
          <p:nvPr/>
        </p:nvCxnSpPr>
        <p:spPr>
          <a:xfrm>
            <a:off x="6400725" y="5962270"/>
            <a:ext cx="823236" cy="5634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0" idx="3"/>
          </p:cNvCxnSpPr>
          <p:nvPr/>
        </p:nvCxnSpPr>
        <p:spPr>
          <a:xfrm>
            <a:off x="7976214" y="5967904"/>
            <a:ext cx="1061089" cy="12662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26754" y="1636122"/>
            <a:ext cx="32195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Направляет заявление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реестр для ФСС: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нанятому безработному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гражданину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14405" y="2707665"/>
            <a:ext cx="1695890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Ошибки в реестрах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193044" y="2284672"/>
            <a:ext cx="3174901" cy="2561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21" idx="2"/>
          </p:cNvCxnSpPr>
          <p:nvPr/>
        </p:nvCxnSpPr>
        <p:spPr>
          <a:xfrm rot="5400000">
            <a:off x="4429136" y="-207308"/>
            <a:ext cx="626191" cy="6173243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2368" y="1474814"/>
            <a:ext cx="2623545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Работодатели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52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9" y="1811455"/>
            <a:ext cx="1042701" cy="896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" y="5687910"/>
            <a:ext cx="1042701" cy="896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94" y="5641179"/>
            <a:ext cx="729276" cy="7718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47148" y="642209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ИП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83" y="3704791"/>
            <a:ext cx="1271666" cy="9288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3" y="2474978"/>
            <a:ext cx="533876" cy="542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32" y="2347014"/>
            <a:ext cx="1619250" cy="5715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550436" y="4320081"/>
            <a:ext cx="1666712" cy="393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4" y="5793770"/>
            <a:ext cx="729276" cy="77180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992081" y="5453252"/>
            <a:ext cx="93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ЮЛ/ИП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6" name="Picture 2" descr="Логотип_минтру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Логотип_Работа Росси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667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54" y="756774"/>
            <a:ext cx="8998059" cy="842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работа со страхователями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96" y="2116757"/>
            <a:ext cx="1574933" cy="1574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7047" y="3864442"/>
            <a:ext cx="2295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линия Фонда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4682" y="3864442"/>
            <a:ext cx="186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-чаты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6986" y="3764093"/>
            <a:ext cx="1933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ЛК -статус реестра и выплаты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2838" y="6173458"/>
            <a:ext cx="916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Страхователь может подать жалобу в личном кабинете ФСС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9" y="2176995"/>
            <a:ext cx="1280533" cy="12805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85" y="2174436"/>
            <a:ext cx="1530403" cy="15549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00972" y="3825411"/>
            <a:ext cx="269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Персональный менеджер ФСС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7" y="1999321"/>
            <a:ext cx="1995246" cy="1528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20" y="2116757"/>
            <a:ext cx="1720007" cy="12563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37757" y="3747486"/>
            <a:ext cx="1941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АРМ СЗН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</a:p>
        </p:txBody>
      </p:sp>
      <p:pic>
        <p:nvPicPr>
          <p:cNvPr id="20" name="Picture 11" descr="D:\MyDOC\Logo 20101222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171" y="2213021"/>
            <a:ext cx="447482" cy="3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Логотип_минтру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Логотип_Работа Росси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938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609453" y="216568"/>
            <a:ext cx="6545180" cy="41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сводная по категории работодателей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0979879"/>
              </p:ext>
            </p:extLst>
          </p:nvPr>
        </p:nvGraphicFramePr>
        <p:xfrm>
          <a:off x="397041" y="628858"/>
          <a:ext cx="11032960" cy="5899548"/>
        </p:xfrm>
        <a:graphic>
          <a:graphicData uri="http://schemas.openxmlformats.org/drawingml/2006/table">
            <a:tbl>
              <a:tblPr/>
              <a:tblGrid>
                <a:gridCol w="2062795"/>
                <a:gridCol w="393728"/>
                <a:gridCol w="1283898"/>
                <a:gridCol w="787457"/>
                <a:gridCol w="787457"/>
                <a:gridCol w="941525"/>
                <a:gridCol w="941525"/>
                <a:gridCol w="667627"/>
                <a:gridCol w="778898"/>
                <a:gridCol w="778898"/>
                <a:gridCol w="804576"/>
                <a:gridCol w="804576"/>
              </a:tblGrid>
              <a:tr h="30914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реализации ФСС РФ постановления Правительства РФ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 субсидий юридическим лицам и индивидуальным предпринимателям на стимулирование найма безработных граждан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нарастающим итогом по состоянию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5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15.05.2021 00:00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5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оперативным данным ФСС РФ)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Работодатели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(юридические лица и индивидуальные предприниматели, осуществившие 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безработных граждан)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 ФБ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работодателей и  трудоустроенных граждан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произведено выплат: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сведениям СЗН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заявлениям работодателя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предшествующую дату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отчетные даты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учреждения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Автономные учреждения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Некоммерческие организации (за исключением гос.(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учреждений, гос. корпораций (компаний), публично-правовых компаний)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(кроме некоммерческих организаций), индивидуальным предпринимателям, физическим лицам - производителям товаров, работ,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9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Государственные корпорации (компании), публично-правовые компании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Казенные учреждения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раб/дат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кол.выплат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127591" y="1201478"/>
            <a:ext cx="3593804" cy="54864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19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988828"/>
            <a:ext cx="108664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Условия предоставления работодателям субсидий:</a:t>
            </a:r>
          </a:p>
          <a:p>
            <a:pPr algn="just"/>
            <a:r>
              <a:rPr lang="ru-RU" sz="2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     </a:t>
            </a:r>
            <a:r>
              <a:rPr lang="ru-RU" sz="2100" dirty="0" smtClean="0"/>
              <a:t>а) </a:t>
            </a:r>
            <a:r>
              <a:rPr lang="ru-RU" sz="2100" b="1" dirty="0" smtClean="0"/>
              <a:t>наличие государственной регистрации работодателя </a:t>
            </a:r>
            <a:r>
              <a:rPr lang="ru-RU" sz="2100" dirty="0" smtClean="0"/>
              <a:t>в соответствии с законодательством Российской Федерации, осуществленной </a:t>
            </a:r>
            <a:r>
              <a:rPr lang="ru-RU" sz="2100" b="1" dirty="0" smtClean="0"/>
              <a:t>до 1 января 2021 г.</a:t>
            </a:r>
            <a:r>
              <a:rPr lang="ru-RU" sz="2100" dirty="0" smtClean="0"/>
              <a:t>;</a:t>
            </a:r>
          </a:p>
          <a:p>
            <a:pPr algn="just"/>
            <a:r>
              <a:rPr lang="ru-RU" sz="2100" dirty="0" smtClean="0"/>
              <a:t>     б) </a:t>
            </a:r>
            <a:r>
              <a:rPr lang="ru-RU" sz="2100" b="1" dirty="0" smtClean="0"/>
              <a:t>направление заявления в ФСС</a:t>
            </a:r>
            <a:r>
              <a:rPr lang="ru-RU" sz="2100" dirty="0" smtClean="0"/>
              <a:t>;</a:t>
            </a:r>
          </a:p>
          <a:p>
            <a:pPr algn="just"/>
            <a:r>
              <a:rPr lang="ru-RU" sz="2100" dirty="0" smtClean="0"/>
              <a:t>     в) </a:t>
            </a:r>
            <a:r>
              <a:rPr lang="ru-RU" sz="2100" b="1" dirty="0" smtClean="0"/>
              <a:t>отсутствие у работодателя </a:t>
            </a:r>
            <a:r>
              <a:rPr lang="ru-RU" sz="2100" dirty="0" smtClean="0"/>
              <a:t>на дату направления в ФСС заявления </a:t>
            </a:r>
            <a:r>
              <a:rPr lang="ru-RU" sz="2100" b="1" dirty="0" smtClean="0"/>
              <a:t>неисполненной обязанности по уплате налогов, сборов, страховых взносов, пеней, штрафов и процентов</a:t>
            </a:r>
            <a:r>
              <a:rPr lang="ru-RU" sz="2100" dirty="0" smtClean="0"/>
              <a:t>, подлежащих уплате в соответствии с законодательством Российской Федерации о налогах и сборах и законодательством об обязательном социальном страховании от несчастных случаев на производстве и профессиональных заболеваний;</a:t>
            </a:r>
          </a:p>
          <a:p>
            <a:pPr algn="just"/>
            <a:r>
              <a:rPr lang="ru-RU" sz="2100" dirty="0" smtClean="0"/>
              <a:t>     г) </a:t>
            </a:r>
            <a:r>
              <a:rPr lang="ru-RU" sz="2100" b="1" dirty="0" smtClean="0"/>
              <a:t>отсутствие у работодателя</a:t>
            </a:r>
            <a:r>
              <a:rPr lang="ru-RU" sz="2100" dirty="0" smtClean="0"/>
              <a:t> на дату направления в ФСС заявления </a:t>
            </a:r>
            <a:r>
              <a:rPr lang="ru-RU" sz="2100" b="1" dirty="0" smtClean="0"/>
              <a:t>просроченной задолженности по возврату в федеральный бюджет субсидий, бюджетных инвестиций</a:t>
            </a:r>
            <a:r>
              <a:rPr lang="ru-RU" sz="2100" dirty="0" smtClean="0"/>
              <a:t>, предоставленных в том числе в соответствии с иными правовыми актами, а также иной просроченной (неурегулированной) задолженности по денежным обязательствам перед Российской Федерацией;</a:t>
            </a:r>
            <a:endParaRPr lang="ru-RU" sz="2100" dirty="0" smtClean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776177"/>
            <a:ext cx="1086647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Условия предоставления работодателям субсидий:</a:t>
            </a:r>
          </a:p>
          <a:p>
            <a:pPr algn="just"/>
            <a:r>
              <a:rPr lang="ru-RU" sz="2100" dirty="0" smtClean="0"/>
              <a:t>     </a:t>
            </a:r>
            <a:r>
              <a:rPr lang="ru-RU" sz="2100" dirty="0" err="1" smtClean="0"/>
              <a:t>д</a:t>
            </a:r>
            <a:r>
              <a:rPr lang="ru-RU" sz="2100" dirty="0" smtClean="0"/>
              <a:t>) </a:t>
            </a:r>
            <a:r>
              <a:rPr lang="ru-RU" sz="2100" b="1" dirty="0" smtClean="0"/>
              <a:t>работодатель</a:t>
            </a:r>
            <a:r>
              <a:rPr lang="ru-RU" sz="2100" dirty="0" smtClean="0"/>
              <a:t> на дату направления в ФСС заявления </a:t>
            </a:r>
            <a:r>
              <a:rPr lang="ru-RU" sz="2100" b="1" dirty="0" smtClean="0"/>
              <a:t>не находится в процессе реорганизации</a:t>
            </a:r>
            <a:r>
              <a:rPr lang="ru-RU" sz="2100" dirty="0" smtClean="0"/>
              <a:t> (за исключением реорганизации в форме присоединения к работодателю другого юридического лица), </a:t>
            </a:r>
            <a:r>
              <a:rPr lang="ru-RU" sz="2100" b="1" dirty="0" smtClean="0"/>
              <a:t>ликвидации</a:t>
            </a:r>
            <a:r>
              <a:rPr lang="ru-RU" sz="2100" dirty="0" smtClean="0"/>
              <a:t>, в отношении работодателя </a:t>
            </a:r>
            <a:r>
              <a:rPr lang="ru-RU" sz="2100" b="1" dirty="0" smtClean="0"/>
              <a:t>не введена процедура банкротства</a:t>
            </a:r>
            <a:r>
              <a:rPr lang="ru-RU" sz="2100" dirty="0" smtClean="0"/>
              <a:t>, его </a:t>
            </a:r>
            <a:r>
              <a:rPr lang="ru-RU" sz="2100" b="1" dirty="0" smtClean="0"/>
              <a:t>деятельность не приостановлена</a:t>
            </a:r>
            <a:r>
              <a:rPr lang="ru-RU" sz="2100" dirty="0" smtClean="0"/>
              <a:t>, а работодатели, являющиеся индивидуальными предпринимателями, </a:t>
            </a:r>
            <a:r>
              <a:rPr lang="ru-RU" sz="2100" b="1" dirty="0" smtClean="0"/>
              <a:t>не прекратили деятельность в качестве индивидуального предпринимателя</a:t>
            </a:r>
            <a:r>
              <a:rPr lang="ru-RU" sz="2100" dirty="0" smtClean="0"/>
              <a:t>;</a:t>
            </a:r>
          </a:p>
          <a:p>
            <a:pPr algn="just"/>
            <a:r>
              <a:rPr lang="ru-RU" sz="2100" dirty="0" smtClean="0"/>
              <a:t>     е) </a:t>
            </a:r>
            <a:r>
              <a:rPr lang="ru-RU" sz="2100" b="1" dirty="0" smtClean="0"/>
              <a:t>неполучение работодателем </a:t>
            </a:r>
            <a:r>
              <a:rPr lang="ru-RU" sz="2100" dirty="0" smtClean="0"/>
              <a:t>на дату направления в ФСС заявления из федерального бюджета средств </a:t>
            </a:r>
            <a:r>
              <a:rPr lang="ru-RU" sz="2100" b="1" dirty="0" smtClean="0"/>
              <a:t>в соответствии с иными нормативными правовыми актами </a:t>
            </a:r>
            <a:r>
              <a:rPr lang="ru-RU" sz="2100" dirty="0" smtClean="0"/>
              <a:t>в целях стимулирования к трудоустройству безработных граждан;</a:t>
            </a:r>
          </a:p>
          <a:p>
            <a:pPr algn="just"/>
            <a:r>
              <a:rPr lang="ru-RU" sz="2100" dirty="0" smtClean="0"/>
              <a:t>     ж) </a:t>
            </a:r>
            <a:r>
              <a:rPr lang="ru-RU" sz="2100" b="1" dirty="0" smtClean="0"/>
              <a:t>работодатель</a:t>
            </a:r>
            <a:r>
              <a:rPr lang="ru-RU" sz="2100" dirty="0" smtClean="0"/>
              <a:t> на дату направления в ФСС заявления не является юридическим лицом, </a:t>
            </a:r>
            <a:r>
              <a:rPr lang="ru-RU" sz="2100" b="1" dirty="0" smtClean="0"/>
              <a:t>в уставном (складочном) капитале которого доля участия иностранных юридических лиц</a:t>
            </a:r>
            <a:r>
              <a:rPr lang="ru-RU" sz="2100" dirty="0" smtClean="0"/>
              <a:t>, местом регистрации которых является государство (территория), включенное в утвержденный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</a:t>
            </a:r>
            <a:r>
              <a:rPr lang="ru-RU" sz="2100" dirty="0" err="1" smtClean="0"/>
              <a:t>офшорные</a:t>
            </a:r>
            <a:r>
              <a:rPr lang="ru-RU" sz="2100" dirty="0" smtClean="0"/>
              <a:t> зоны), </a:t>
            </a:r>
            <a:r>
              <a:rPr lang="ru-RU" sz="2100" b="1" dirty="0" smtClean="0"/>
              <a:t>в совокупности превышает 50 процентов</a:t>
            </a:r>
            <a:r>
              <a:rPr lang="ru-RU" sz="2100" dirty="0" smtClean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1137684"/>
            <a:ext cx="1086647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Условия предоставления работодателям субсидий:</a:t>
            </a:r>
          </a:p>
          <a:p>
            <a:pPr algn="just"/>
            <a:r>
              <a:rPr lang="ru-RU" sz="2100" dirty="0" smtClean="0"/>
              <a:t>     </a:t>
            </a:r>
            <a:r>
              <a:rPr lang="ru-RU" sz="2100" dirty="0" err="1" smtClean="0"/>
              <a:t>з</a:t>
            </a:r>
            <a:r>
              <a:rPr lang="ru-RU" sz="2100" dirty="0" smtClean="0"/>
              <a:t>) </a:t>
            </a:r>
            <a:r>
              <a:rPr lang="ru-RU" sz="2100" b="1" dirty="0" smtClean="0"/>
              <a:t>отсутствие в реестре дисквалифицированных лиц </a:t>
            </a:r>
            <a:r>
              <a:rPr lang="ru-RU" sz="2100" dirty="0" smtClean="0"/>
              <a:t>на дату направления в ФСС заявления сведений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работодателя;</a:t>
            </a:r>
          </a:p>
          <a:p>
            <a:pPr algn="just"/>
            <a:r>
              <a:rPr lang="ru-RU" sz="2100" dirty="0" smtClean="0"/>
              <a:t>     и) </a:t>
            </a:r>
            <a:r>
              <a:rPr lang="ru-RU" sz="2100" b="1" dirty="0" smtClean="0"/>
              <a:t>трудоустройство работодателем безработных граждан на условиях полного рабочего </a:t>
            </a:r>
            <a:r>
              <a:rPr lang="ru-RU" sz="2100" dirty="0" smtClean="0"/>
              <a:t>дня с учетом режима рабочего времени, установленного правилами внутреннего трудового распорядка работодателя;</a:t>
            </a:r>
          </a:p>
          <a:p>
            <a:pPr algn="just"/>
            <a:r>
              <a:rPr lang="ru-RU" sz="2100" dirty="0" smtClean="0"/>
              <a:t>     к) </a:t>
            </a:r>
            <a:r>
              <a:rPr lang="ru-RU" sz="2100" b="1" dirty="0" smtClean="0"/>
              <a:t>выплата работодателем заработной платы </a:t>
            </a:r>
            <a:r>
              <a:rPr lang="ru-RU" sz="2100" dirty="0" smtClean="0"/>
              <a:t>трудоустроенным безработным гражданам в размере </a:t>
            </a:r>
            <a:r>
              <a:rPr lang="ru-RU" sz="2100" b="1" dirty="0" smtClean="0"/>
              <a:t>не ниже величины МРОТ</a:t>
            </a:r>
            <a:r>
              <a:rPr lang="ru-RU" sz="2100" dirty="0" smtClean="0"/>
              <a:t>, установленного Федеральным законом </a:t>
            </a:r>
            <a:br>
              <a:rPr lang="ru-RU" sz="2100" dirty="0" smtClean="0"/>
            </a:br>
            <a:r>
              <a:rPr lang="ru-RU" sz="2100" dirty="0" smtClean="0"/>
              <a:t>«О минимальном размере оплаты труда»;</a:t>
            </a:r>
          </a:p>
          <a:p>
            <a:pPr algn="just"/>
            <a:endParaRPr lang="ru-RU" sz="2100" dirty="0" smtClean="0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1137684"/>
            <a:ext cx="1086647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Условия предоставления работодателям субсидий:</a:t>
            </a:r>
          </a:p>
          <a:p>
            <a:pPr algn="just"/>
            <a:r>
              <a:rPr lang="ru-RU" sz="2100" dirty="0" smtClean="0"/>
              <a:t>     л) </a:t>
            </a:r>
            <a:r>
              <a:rPr lang="ru-RU" sz="2100" b="1" dirty="0" smtClean="0"/>
              <a:t>отсутствие у работодателя </a:t>
            </a:r>
            <a:r>
              <a:rPr lang="ru-RU" sz="2100" dirty="0" smtClean="0"/>
              <a:t>на дату направления в ФСС заявления </a:t>
            </a:r>
            <a:r>
              <a:rPr lang="ru-RU" sz="2100" b="1" dirty="0" smtClean="0"/>
              <a:t>задолженности по заработной плате</a:t>
            </a:r>
            <a:r>
              <a:rPr lang="ru-RU" sz="2100" dirty="0" smtClean="0"/>
              <a:t>;</a:t>
            </a:r>
          </a:p>
          <a:p>
            <a:pPr algn="just"/>
            <a:r>
              <a:rPr lang="ru-RU" sz="2100" dirty="0" smtClean="0"/>
              <a:t>    м) наличие у ФСС свободных остатков лимитов бюджетных обязательств, исходя из прогнозируемых кассовых расходов на предоставление субсидии работодателям, включенным в реестр или исключенным из реестра по методике, определяемой ФСС;</a:t>
            </a:r>
          </a:p>
          <a:p>
            <a:pPr algn="just"/>
            <a:r>
              <a:rPr lang="ru-RU" sz="2100" dirty="0" smtClean="0"/>
              <a:t>    </a:t>
            </a:r>
            <a:r>
              <a:rPr lang="ru-RU" sz="2100" dirty="0" err="1" smtClean="0"/>
              <a:t>н</a:t>
            </a:r>
            <a:r>
              <a:rPr lang="ru-RU" sz="2100" dirty="0" smtClean="0"/>
              <a:t>) </a:t>
            </a:r>
            <a:r>
              <a:rPr lang="ru-RU" sz="2100" b="1" dirty="0" smtClean="0"/>
              <a:t>отсутствие у работодателя займа </a:t>
            </a:r>
            <a:r>
              <a:rPr lang="ru-RU" sz="2100" dirty="0" smtClean="0"/>
              <a:t>в соответствии с постановлением Правительства Российской Федерации от 27 февраля 2021 г. № 279 «Об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</a:t>
            </a:r>
            <a:r>
              <a:rPr lang="ru-RU" sz="2100" b="1" dirty="0" smtClean="0"/>
              <a:t>на восстановление предпринимательской деятельности</a:t>
            </a:r>
            <a:r>
              <a:rPr lang="ru-RU" sz="2100" dirty="0" smtClean="0"/>
              <a:t>».</a:t>
            </a:r>
          </a:p>
          <a:p>
            <a:pPr algn="just"/>
            <a:endParaRPr lang="ru-RU" sz="2100" dirty="0" smtClean="0"/>
          </a:p>
          <a:p>
            <a:pPr algn="just"/>
            <a:endParaRPr lang="ru-RU" sz="2100" dirty="0" smtClean="0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1137684"/>
            <a:ext cx="110046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Размер предоставляемой ФСС работодателю субсидии:</a:t>
            </a:r>
          </a:p>
          <a:p>
            <a:pPr algn="ctr"/>
            <a:r>
              <a:rPr lang="ru-RU" sz="2400" b="1" dirty="0" smtClean="0"/>
              <a:t>Произведение величины МРОТ</a:t>
            </a:r>
            <a:r>
              <a:rPr lang="ru-RU" sz="2400" dirty="0" smtClean="0"/>
              <a:t>, установленной Федеральным законом «О минимальном размере оплаты труда», </a:t>
            </a:r>
            <a:r>
              <a:rPr lang="ru-RU" sz="2400" b="1" dirty="0" smtClean="0"/>
              <a:t>увеличенной на сумму страховых взносов </a:t>
            </a:r>
            <a:r>
              <a:rPr lang="ru-RU" sz="2400" dirty="0" smtClean="0"/>
              <a:t>в государственные внебюджетные фонды, </a:t>
            </a:r>
            <a:r>
              <a:rPr lang="ru-RU" sz="2400" b="1" dirty="0" smtClean="0"/>
              <a:t>на фактическую численность трудоустроенных безработных граждан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Предоставление субсидии осуществляется Фондом:</a:t>
            </a:r>
          </a:p>
          <a:p>
            <a:r>
              <a:rPr lang="ru-RU" sz="2400" dirty="0" smtClean="0"/>
              <a:t>а) </a:t>
            </a:r>
            <a:r>
              <a:rPr lang="ru-RU" sz="2400" b="1" dirty="0" smtClean="0"/>
              <a:t>по истечении 1-го месяца работы </a:t>
            </a:r>
            <a:r>
              <a:rPr lang="ru-RU" sz="2400" dirty="0" smtClean="0"/>
              <a:t>трудоустроенного безработного гражданина;</a:t>
            </a:r>
          </a:p>
          <a:p>
            <a:r>
              <a:rPr lang="ru-RU" sz="2400" dirty="0" smtClean="0"/>
              <a:t>б) </a:t>
            </a:r>
            <a:r>
              <a:rPr lang="ru-RU" sz="2400" b="1" dirty="0" smtClean="0"/>
              <a:t>по истечении 3-го месяца работы </a:t>
            </a:r>
            <a:r>
              <a:rPr lang="ru-RU" sz="2400" dirty="0" smtClean="0"/>
              <a:t>трудоустроенного безработного гражданина;</a:t>
            </a:r>
          </a:p>
          <a:p>
            <a:r>
              <a:rPr lang="ru-RU" sz="2400" dirty="0" smtClean="0"/>
              <a:t>в) </a:t>
            </a:r>
            <a:r>
              <a:rPr lang="ru-RU" sz="2400" b="1" dirty="0" smtClean="0"/>
              <a:t>по истечении 6-го месяца работы </a:t>
            </a:r>
            <a:r>
              <a:rPr lang="ru-RU" sz="2400" dirty="0" smtClean="0"/>
              <a:t>трудоустроенного безработного гражданина.</a:t>
            </a:r>
            <a:endParaRPr lang="ru-RU" sz="2100" dirty="0" smtClean="0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1" y="1137684"/>
            <a:ext cx="110046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Этапы реализации:</a:t>
            </a:r>
          </a:p>
          <a:p>
            <a:pPr algn="just"/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1 этап. </a:t>
            </a:r>
            <a:r>
              <a:rPr lang="ru-RU" sz="2400" b="1" dirty="0" smtClean="0"/>
              <a:t>ГКУ ЦЗН информирует работодателей о Правилах предоставления субсидий </a:t>
            </a:r>
            <a:r>
              <a:rPr lang="ru-RU" sz="2400" dirty="0" smtClean="0"/>
              <a:t>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к трудоустройству безработных граждан, утвержденных постановлением Правительства Российской Федерации от 13.03.2021 № 362.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2 этап. </a:t>
            </a:r>
            <a:r>
              <a:rPr lang="ru-RU" sz="2400" b="1" dirty="0" smtClean="0"/>
              <a:t>Работодатель направляет заявление с приложением перечня свободных рабочих мест и вакантных должностей</a:t>
            </a:r>
            <a:r>
              <a:rPr lang="ru-RU" sz="2400" dirty="0" smtClean="0"/>
              <a:t>, на которые предполагается трудоустройство безработных граждан, в органы службы занятости </a:t>
            </a:r>
            <a:r>
              <a:rPr lang="ru-RU" sz="2400" b="1" dirty="0" smtClean="0"/>
              <a:t>с использованием личного кабинета портала «Работа в России»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_минт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0" y="0"/>
            <a:ext cx="1584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Логотип_Работа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6391" y="173832"/>
            <a:ext cx="1152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V:\_Общие\АНТИКРИЗИС\!!!!!! 2021\ДОПОЛНИТЕЛЬНЫЕ МЕРЫ\Совещания\Совещание с ЦЗН 31.03.21\Инструкция с РвР\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114" y="1017714"/>
            <a:ext cx="9886542" cy="556118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921255" y="2211572"/>
            <a:ext cx="1924493" cy="5103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68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1504</Words>
  <Application>Microsoft Office PowerPoint</Application>
  <PresentationFormat>Произвольный</PresentationFormat>
  <Paragraphs>418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Информационное взаимодействие на федеральном уровне</vt:lpstr>
      <vt:lpstr>Слайд 21</vt:lpstr>
      <vt:lpstr>Информационная работа со страхователями</vt:lpstr>
      <vt:lpstr>Слайд 23</vt:lpstr>
    </vt:vector>
  </TitlesOfParts>
  <Company>ЦА ФСС РФ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в 2021 году юридических лиц и индивидуальных предпринимателей при трудоустройстве безработных граждан</dc:title>
  <dc:creator>Толкачев Вячеслав Сергеевич</dc:creator>
  <cp:lastModifiedBy>Стрельцова</cp:lastModifiedBy>
  <cp:revision>96</cp:revision>
  <cp:lastPrinted>2021-03-17T16:40:49Z</cp:lastPrinted>
  <dcterms:created xsi:type="dcterms:W3CDTF">2021-03-17T13:36:01Z</dcterms:created>
  <dcterms:modified xsi:type="dcterms:W3CDTF">2021-04-21T08:50:47Z</dcterms:modified>
</cp:coreProperties>
</file>